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Barlow" panose="00000500000000000000" pitchFamily="2" charset="0"/>
      <p:regular r:id="rId11"/>
      <p:bold r:id="rId12"/>
    </p:embeddedFont>
  </p:embeddedFontLst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1925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09895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Prioridades y Ruteo InterVLAN. ¿Qué es?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84083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 este módulo, exploraremos los conceptos clave de prioridades y ruteo InterVLAN. Aprenderemos cómo estos principios fundamentales facilitan la organización y el flujo de tráfico en redes empresariales complejas.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717143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GT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1028" y="655796"/>
            <a:ext cx="7474744" cy="1324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Router-on-a-Stick: Configuración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663452" y="2338149"/>
            <a:ext cx="30480" cy="5237917"/>
          </a:xfrm>
          <a:prstGeom prst="roundRect">
            <a:avLst>
              <a:gd name="adj" fmla="val 1173702"/>
            </a:avLst>
          </a:prstGeom>
          <a:solidFill>
            <a:srgbClr val="FFFFFF">
              <a:alpha val="24000"/>
            </a:srgbClr>
          </a:solidFill>
          <a:ln/>
        </p:spPr>
        <p:txBody>
          <a:bodyPr/>
          <a:lstStyle/>
          <a:p>
            <a:endParaRPr lang="es-GT"/>
          </a:p>
        </p:txBody>
      </p:sp>
      <p:sp>
        <p:nvSpPr>
          <p:cNvPr id="5" name="Shape 2"/>
          <p:cNvSpPr/>
          <p:nvPr/>
        </p:nvSpPr>
        <p:spPr>
          <a:xfrm>
            <a:off x="6916519" y="2859405"/>
            <a:ext cx="834628" cy="30480"/>
          </a:xfrm>
          <a:prstGeom prst="roundRect">
            <a:avLst>
              <a:gd name="adj" fmla="val 1173702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s-GT"/>
          </a:p>
        </p:txBody>
      </p:sp>
      <p:sp>
        <p:nvSpPr>
          <p:cNvPr id="6" name="Shape 3"/>
          <p:cNvSpPr/>
          <p:nvPr/>
        </p:nvSpPr>
        <p:spPr>
          <a:xfrm>
            <a:off x="6410385" y="2606397"/>
            <a:ext cx="536615" cy="536615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s-GT"/>
          </a:p>
        </p:txBody>
      </p:sp>
      <p:sp>
        <p:nvSpPr>
          <p:cNvPr id="7" name="Text 4"/>
          <p:cNvSpPr/>
          <p:nvPr/>
        </p:nvSpPr>
        <p:spPr>
          <a:xfrm>
            <a:off x="6609933" y="2715697"/>
            <a:ext cx="137517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7990403" y="2576632"/>
            <a:ext cx="3475434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Configuración de Interfaces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990403" y="3050858"/>
            <a:ext cx="5805368" cy="762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Asignación de interfaces del router a VLANs específicas.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916519" y="4812030"/>
            <a:ext cx="834628" cy="30480"/>
          </a:xfrm>
          <a:prstGeom prst="roundRect">
            <a:avLst>
              <a:gd name="adj" fmla="val 1173702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s-GT"/>
          </a:p>
        </p:txBody>
      </p:sp>
      <p:sp>
        <p:nvSpPr>
          <p:cNvPr id="11" name="Shape 8"/>
          <p:cNvSpPr/>
          <p:nvPr/>
        </p:nvSpPr>
        <p:spPr>
          <a:xfrm>
            <a:off x="6410385" y="4559022"/>
            <a:ext cx="536615" cy="536615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s-GT"/>
          </a:p>
        </p:txBody>
      </p:sp>
      <p:sp>
        <p:nvSpPr>
          <p:cNvPr id="12" name="Text 9"/>
          <p:cNvSpPr/>
          <p:nvPr/>
        </p:nvSpPr>
        <p:spPr>
          <a:xfrm>
            <a:off x="6590288" y="4668322"/>
            <a:ext cx="176808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7990403" y="4529257"/>
            <a:ext cx="3041809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Enrutamiento InterVLAN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990403" y="5003483"/>
            <a:ext cx="5805368" cy="381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Habilitación del ruteo entre las diferentes VLANs.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916519" y="6383179"/>
            <a:ext cx="834628" cy="30480"/>
          </a:xfrm>
          <a:prstGeom prst="roundRect">
            <a:avLst>
              <a:gd name="adj" fmla="val 1173702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es-GT"/>
          </a:p>
        </p:txBody>
      </p:sp>
      <p:sp>
        <p:nvSpPr>
          <p:cNvPr id="16" name="Shape 13"/>
          <p:cNvSpPr/>
          <p:nvPr/>
        </p:nvSpPr>
        <p:spPr>
          <a:xfrm>
            <a:off x="6410385" y="6130171"/>
            <a:ext cx="536615" cy="536615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s-GT"/>
          </a:p>
        </p:txBody>
      </p:sp>
      <p:sp>
        <p:nvSpPr>
          <p:cNvPr id="17" name="Text 14"/>
          <p:cNvSpPr/>
          <p:nvPr/>
        </p:nvSpPr>
        <p:spPr>
          <a:xfrm>
            <a:off x="6585525" y="6239470"/>
            <a:ext cx="186214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7990403" y="6100405"/>
            <a:ext cx="2773561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Verificación y Pruebas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990403" y="6574631"/>
            <a:ext cx="5805368" cy="762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Validación del correcto funcionamiento de la configuración.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48007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Configuración de Ruteo InterVLAN en Switches Capa 3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136708"/>
            <a:ext cx="314003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Configuración de VLANs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72642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Creación y asignación de puertos a VLANs en el switch.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4136708"/>
            <a:ext cx="3898821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Configuración de Interfaces SVI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506932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Habilitación del ruteo InterVLAN a través de las interfaces virtuales.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4136708"/>
            <a:ext cx="3898821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Verificación y Resolución de Problemas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506932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Pasos para validar y troubleshootear la configuración de ruteo InterVLAN.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16657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Distribución de Carga y Failover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18611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s-GT"/>
          </a:p>
        </p:txBody>
      </p:sp>
      <p:sp>
        <p:nvSpPr>
          <p:cNvPr id="5" name="Text 2"/>
          <p:cNvSpPr/>
          <p:nvPr/>
        </p:nvSpPr>
        <p:spPr>
          <a:xfrm>
            <a:off x="1070491" y="3299222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318611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Balanceo de Carga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677126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Cómo se distribuye el tráfico a través de múltiples enlaces de Port-Channel.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318611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s-GT"/>
          </a:p>
        </p:txBody>
      </p:sp>
      <p:sp>
        <p:nvSpPr>
          <p:cNvPr id="9" name="Text 6"/>
          <p:cNvSpPr/>
          <p:nvPr/>
        </p:nvSpPr>
        <p:spPr>
          <a:xfrm>
            <a:off x="4881682" y="3299222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3186113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Redundancia y Failover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4020026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Mecanismos de conmutación por error en caso de falla de enlaces.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78179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s-GT"/>
          </a:p>
        </p:txBody>
      </p:sp>
      <p:sp>
        <p:nvSpPr>
          <p:cNvPr id="13" name="Text 10"/>
          <p:cNvSpPr/>
          <p:nvPr/>
        </p:nvSpPr>
        <p:spPr>
          <a:xfrm>
            <a:off x="1045369" y="5894903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78179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Monitoreo y Ajuste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6272808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Herramientas y técnicas para supervisar y optimizar el rendimiento.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367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999" y="3298388"/>
            <a:ext cx="5740122" cy="600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Ventajas de Port-Channel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756999" y="4223623"/>
            <a:ext cx="6450092" cy="1600557"/>
          </a:xfrm>
          <a:prstGeom prst="roundRect">
            <a:avLst>
              <a:gd name="adj" fmla="val 20271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s-GT"/>
          </a:p>
        </p:txBody>
      </p:sp>
      <p:sp>
        <p:nvSpPr>
          <p:cNvPr id="5" name="Text 2"/>
          <p:cNvSpPr/>
          <p:nvPr/>
        </p:nvSpPr>
        <p:spPr>
          <a:xfrm>
            <a:off x="996077" y="4462701"/>
            <a:ext cx="3205758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Aumento de Ancho de Banda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96077" y="4892873"/>
            <a:ext cx="5971937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agregación de enlaces mejora la capacidad de transmisión de datos.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23309" y="4223623"/>
            <a:ext cx="6450092" cy="1600557"/>
          </a:xfrm>
          <a:prstGeom prst="roundRect">
            <a:avLst>
              <a:gd name="adj" fmla="val 20271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s-GT"/>
          </a:p>
        </p:txBody>
      </p:sp>
      <p:sp>
        <p:nvSpPr>
          <p:cNvPr id="8" name="Text 5"/>
          <p:cNvSpPr/>
          <p:nvPr/>
        </p:nvSpPr>
        <p:spPr>
          <a:xfrm>
            <a:off x="7662386" y="4462701"/>
            <a:ext cx="3844528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Redundancia y Alta Disponibilidad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662386" y="4892873"/>
            <a:ext cx="5971937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conmutación por error garantiza la continuidad del servicio.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6999" y="6040398"/>
            <a:ext cx="6450092" cy="1600557"/>
          </a:xfrm>
          <a:prstGeom prst="roundRect">
            <a:avLst>
              <a:gd name="adj" fmla="val 20271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s-GT"/>
          </a:p>
        </p:txBody>
      </p:sp>
      <p:sp>
        <p:nvSpPr>
          <p:cNvPr id="11" name="Text 8"/>
          <p:cNvSpPr/>
          <p:nvPr/>
        </p:nvSpPr>
        <p:spPr>
          <a:xfrm>
            <a:off x="996077" y="6279475"/>
            <a:ext cx="3745587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Simplificación de Administración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996077" y="6709648"/>
            <a:ext cx="5971937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configuración de Port-Channel facilita la gestión de la red.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423309" y="6040398"/>
            <a:ext cx="6450092" cy="1600557"/>
          </a:xfrm>
          <a:prstGeom prst="roundRect">
            <a:avLst>
              <a:gd name="adj" fmla="val 20271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  <p:txBody>
          <a:bodyPr/>
          <a:lstStyle/>
          <a:p>
            <a:endParaRPr lang="es-GT"/>
          </a:p>
        </p:txBody>
      </p:sp>
      <p:sp>
        <p:nvSpPr>
          <p:cNvPr id="14" name="Text 11"/>
          <p:cNvSpPr/>
          <p:nvPr/>
        </p:nvSpPr>
        <p:spPr>
          <a:xfrm>
            <a:off x="7662386" y="6279475"/>
            <a:ext cx="2403277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Escalabilidad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7662386" y="6709648"/>
            <a:ext cx="5971937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posibilidad de agregar más enlaces permite crecer fácilmente.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9364" y="670203"/>
            <a:ext cx="7027902" cy="676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Desafíos y Consideraciones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364" y="1712714"/>
            <a:ext cx="1218605" cy="19497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23490" y="1956435"/>
            <a:ext cx="3864888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Complejidad de Configuración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923490" y="2441138"/>
            <a:ext cx="5853946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configuración correcta de Port-Channel puede ser desafiante.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9364" y="3662482"/>
            <a:ext cx="1218605" cy="19497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23490" y="3906203"/>
            <a:ext cx="4310420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Compatibilidad entre Dispositivos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923490" y="4390906"/>
            <a:ext cx="5853946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Asegurar la interoperabilidad entre equipos de diferentes fabricantes.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9364" y="5612249"/>
            <a:ext cx="1218605" cy="19497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23490" y="5855970"/>
            <a:ext cx="477273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Monitoreo y Resolución de Problemas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923490" y="6340673"/>
            <a:ext cx="5853946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Mantener visibilidad y capacidad de troubleshootear la red.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597" y="611029"/>
            <a:ext cx="5837753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Implementación Práctica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597" y="1561386"/>
            <a:ext cx="555427" cy="55542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7597" y="2338983"/>
            <a:ext cx="3126938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Configuración de Switches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77597" y="2780824"/>
            <a:ext cx="7588806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Pasos para habilitar Port-Channel en switches de capa 2 y 3.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597" y="3802737"/>
            <a:ext cx="555427" cy="55542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7597" y="4580334"/>
            <a:ext cx="2956679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Configuración de Routers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77597" y="5022175"/>
            <a:ext cx="7588806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Integración de Port-Channel en la configuración de los routers.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597" y="6044089"/>
            <a:ext cx="555427" cy="55542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7597" y="6821686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Validación y Pruebas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77597" y="7263527"/>
            <a:ext cx="7588806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Verificación del funcionamiento correcto de la implementación.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25623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Conclusión y Próximos Pasos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998119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 este módulo, hemos explorado los conceptos clave de prioridades y ruteo InterVLAN, la configuración de Router-on-a-Stick, y la implementación de ruteo InterVLAN en switches de capa 3. Ahora estás preparado para aplicar estos conocimientos en tus proyectos de red.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383</Words>
  <Application>Microsoft Office PowerPoint</Application>
  <PresentationFormat>Personalizado</PresentationFormat>
  <Paragraphs>62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Spline Sans Bold</vt:lpstr>
      <vt:lpstr>Barlow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Carlos Quixtan</cp:lastModifiedBy>
  <cp:revision>2</cp:revision>
  <dcterms:created xsi:type="dcterms:W3CDTF">2024-11-05T02:39:16Z</dcterms:created>
  <dcterms:modified xsi:type="dcterms:W3CDTF">2024-11-05T02:40:01Z</dcterms:modified>
</cp:coreProperties>
</file>